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93" r:id="rId6"/>
    <p:sldId id="294" r:id="rId7"/>
    <p:sldId id="274" r:id="rId8"/>
    <p:sldId id="277" r:id="rId9"/>
    <p:sldId id="279" r:id="rId10"/>
    <p:sldId id="281" r:id="rId11"/>
    <p:sldId id="295" r:id="rId12"/>
    <p:sldId id="284" r:id="rId13"/>
    <p:sldId id="296" r:id="rId14"/>
    <p:sldId id="288" r:id="rId15"/>
    <p:sldId id="290" r:id="rId16"/>
    <p:sldId id="29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%20VF\Desktop\TCC%20T9%20Or%20Fabiana\TCC%20Yaritza%20T9\Planilha%20Final%20Corrigida%20Fabiana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final.xls]Indicadores'!$S$4:$U$4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0.63888888888888884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32232848"/>
        <c:axId val="1332230128"/>
      </c:barChart>
      <c:catAx>
        <c:axId val="13322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2230128"/>
        <c:crosses val="autoZero"/>
        <c:auto val="1"/>
        <c:lblAlgn val="ctr"/>
        <c:lblOffset val="100"/>
        <c:noMultiLvlLbl val="0"/>
      </c:catAx>
      <c:valAx>
        <c:axId val="133223012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3322328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final.xls]Indicadores'!$R$48</c:f>
              <c:strCache>
                <c:ptCount val="1"/>
                <c:pt idx="0">
                  <c:v>Proporção de pessoas com diabetes com estratificação de risco cardiovascular por  exame clínico em dia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final.xls]Indicadores'!$S$47:$U$47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final.xls]Indicadores'!$S$48:$U$48</c:f>
              <c:numCache>
                <c:formatCode>0.0%</c:formatCode>
                <c:ptCount val="3"/>
                <c:pt idx="0">
                  <c:v>0.875</c:v>
                </c:pt>
                <c:pt idx="1">
                  <c:v>0.91304347826086951</c:v>
                </c:pt>
                <c:pt idx="2">
                  <c:v>0.93055555555555558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913608432"/>
        <c:axId val="913611152"/>
      </c:barChart>
      <c:catAx>
        <c:axId val="91360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3611152"/>
        <c:crosses val="autoZero"/>
        <c:auto val="1"/>
        <c:lblAlgn val="ctr"/>
        <c:lblOffset val="100"/>
        <c:noMultiLvlLbl val="0"/>
      </c:catAx>
      <c:valAx>
        <c:axId val="913611152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913608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0.31954887218045114</c:v>
                </c:pt>
                <c:pt idx="1">
                  <c:v>0.63909774436090228</c:v>
                </c:pt>
                <c:pt idx="2">
                  <c:v>0.95864661654135341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415217376"/>
        <c:axId val="1415219008"/>
      </c:barChart>
      <c:catAx>
        <c:axId val="141521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5219008"/>
        <c:crosses val="autoZero"/>
        <c:auto val="1"/>
        <c:lblAlgn val="ctr"/>
        <c:lblOffset val="100"/>
        <c:noMultiLvlLbl val="0"/>
      </c:catAx>
      <c:valAx>
        <c:axId val="141521900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4152173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final.xls]Indicadores'!$C$20</c:f>
              <c:strCache>
                <c:ptCount val="1"/>
                <c:pt idx="0">
                  <c:v>Proporção de pessoas com hipertensão com os exames complementares em dia de acordo com o protocolo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final.xls]Indicadores'!$D$20:$F$20</c:f>
              <c:numCache>
                <c:formatCode>0.0%</c:formatCode>
                <c:ptCount val="3"/>
                <c:pt idx="0">
                  <c:v>0.81176470588235294</c:v>
                </c:pt>
                <c:pt idx="1">
                  <c:v>0.85882352941176465</c:v>
                </c:pt>
                <c:pt idx="2">
                  <c:v>0.85490196078431369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32221424"/>
        <c:axId val="1332218704"/>
      </c:barChart>
      <c:catAx>
        <c:axId val="133222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2218704"/>
        <c:crosses val="autoZero"/>
        <c:auto val="1"/>
        <c:lblAlgn val="ctr"/>
        <c:lblOffset val="100"/>
        <c:noMultiLvlLbl val="0"/>
      </c:catAx>
      <c:valAx>
        <c:axId val="133221870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3322214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final.xls]Indicadores'!$R$20</c:f>
              <c:strCache>
                <c:ptCount val="1"/>
                <c:pt idx="0">
                  <c:v>Proporção de pessoas com diabetes com os exames complementares  em dia de acordo com o protocolo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final.xls]Indicadores'!$S$20:$U$20</c:f>
              <c:numCache>
                <c:formatCode>0.0%</c:formatCode>
                <c:ptCount val="3"/>
                <c:pt idx="0">
                  <c:v>0.875</c:v>
                </c:pt>
                <c:pt idx="1">
                  <c:v>0.89130434782608692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32223056"/>
        <c:axId val="913542128"/>
      </c:barChart>
      <c:catAx>
        <c:axId val="133222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3542128"/>
        <c:crosses val="autoZero"/>
        <c:auto val="1"/>
        <c:lblAlgn val="ctr"/>
        <c:lblOffset val="100"/>
        <c:noMultiLvlLbl val="0"/>
      </c:catAx>
      <c:valAx>
        <c:axId val="91354212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332223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final.xls]Indicadores'!$C$26</c:f>
              <c:strCache>
                <c:ptCount val="1"/>
                <c:pt idx="0">
                  <c:v>Proporção de pessoas com hipertensão com prescrição de medicamentos da Farmácia Popular/Hiperdia priorizada.      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final.xls]Indicadores'!$D$26:$F$26</c:f>
              <c:numCache>
                <c:formatCode>0.0%</c:formatCode>
                <c:ptCount val="3"/>
                <c:pt idx="0">
                  <c:v>0.69411764705882351</c:v>
                </c:pt>
                <c:pt idx="1">
                  <c:v>0.81176470588235294</c:v>
                </c:pt>
                <c:pt idx="2">
                  <c:v>0.87795275590551181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913535600"/>
        <c:axId val="913538320"/>
      </c:barChart>
      <c:catAx>
        <c:axId val="91353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3538320"/>
        <c:crosses val="autoZero"/>
        <c:auto val="1"/>
        <c:lblAlgn val="ctr"/>
        <c:lblOffset val="100"/>
        <c:noMultiLvlLbl val="0"/>
      </c:catAx>
      <c:valAx>
        <c:axId val="91353832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913535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final.xls]Indicadores'!$R$26</c:f>
              <c:strCache>
                <c:ptCount val="1"/>
                <c:pt idx="0">
                  <c:v>Proporção de pessoas com diabetes com prescrição de medicamentos da Farmácia Popular/Hiperdia priorizada.      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final.xls]Indicadores'!$S$25:$U$25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final.xls]Indicadores'!$S$26:$U$26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0.73913043478260865</c:v>
                </c:pt>
                <c:pt idx="2">
                  <c:v>0.83333333333333337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913537232"/>
        <c:axId val="913538864"/>
      </c:barChart>
      <c:catAx>
        <c:axId val="91353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3538864"/>
        <c:crosses val="autoZero"/>
        <c:auto val="1"/>
        <c:lblAlgn val="ctr"/>
        <c:lblOffset val="100"/>
        <c:noMultiLvlLbl val="0"/>
      </c:catAx>
      <c:valAx>
        <c:axId val="91353886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9135372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final.xls]Indicadores'!$C$32</c:f>
              <c:strCache>
                <c:ptCount val="1"/>
                <c:pt idx="0">
                  <c:v>Proporção de pessoas com hipertensão com avaliação da necessidade de atendimento odontológico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final.xls]Indicadores'!$D$32:$F$32</c:f>
              <c:numCache>
                <c:formatCode>0.0%</c:formatCode>
                <c:ptCount val="3"/>
                <c:pt idx="0">
                  <c:v>0.90588235294117647</c:v>
                </c:pt>
                <c:pt idx="1">
                  <c:v>0.95294117647058818</c:v>
                </c:pt>
                <c:pt idx="2">
                  <c:v>0.96862745098039216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913530160"/>
        <c:axId val="1244861360"/>
      </c:barChart>
      <c:catAx>
        <c:axId val="9135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4861360"/>
        <c:crosses val="autoZero"/>
        <c:auto val="1"/>
        <c:lblAlgn val="ctr"/>
        <c:lblOffset val="100"/>
        <c:noMultiLvlLbl val="0"/>
      </c:catAx>
      <c:valAx>
        <c:axId val="124486136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9135301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final.xls]Indicadores'!$R$32</c:f>
              <c:strCache>
                <c:ptCount val="1"/>
                <c:pt idx="0">
                  <c:v>Proporção de pessoas com diabetes com avaliação da necessidade de atendimento odontológico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final.xls]Indicadores'!$S$32:$U$32</c:f>
              <c:numCache>
                <c:formatCode>0.0%</c:formatCode>
                <c:ptCount val="3"/>
                <c:pt idx="0">
                  <c:v>0.875</c:v>
                </c:pt>
                <c:pt idx="1">
                  <c:v>0.93478260869565222</c:v>
                </c:pt>
                <c:pt idx="2">
                  <c:v>0.95833333333333337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244867888"/>
        <c:axId val="1244865712"/>
      </c:barChart>
      <c:catAx>
        <c:axId val="124486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4865712"/>
        <c:crosses val="autoZero"/>
        <c:auto val="1"/>
        <c:lblAlgn val="ctr"/>
        <c:lblOffset val="100"/>
        <c:noMultiLvlLbl val="0"/>
      </c:catAx>
      <c:valAx>
        <c:axId val="1244865712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2448678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final.xls]Indicadores'!$C$48</c:f>
              <c:strCache>
                <c:ptCount val="1"/>
                <c:pt idx="0">
                  <c:v>Proporção de pessoas com hipertensão com estratificação de risco cardiovascular por  exame clínico em dia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coleta de dados final.xls]Indicadores'!$D$47:$F$47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de coleta de dados final.xls]Indicadores'!$D$48:$F$48</c:f>
              <c:numCache>
                <c:formatCode>0.0%</c:formatCode>
                <c:ptCount val="3"/>
                <c:pt idx="0">
                  <c:v>0.82352941176470584</c:v>
                </c:pt>
                <c:pt idx="1">
                  <c:v>0.88235294117647056</c:v>
                </c:pt>
                <c:pt idx="2">
                  <c:v>0.89803921568627454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244870064"/>
        <c:axId val="1244866800"/>
      </c:barChart>
      <c:catAx>
        <c:axId val="124487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4866800"/>
        <c:crosses val="autoZero"/>
        <c:auto val="1"/>
        <c:lblAlgn val="ctr"/>
        <c:lblOffset val="100"/>
        <c:noMultiLvlLbl val="0"/>
      </c:catAx>
      <c:valAx>
        <c:axId val="124486680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2448700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7BF8-4FF4-4133-AD04-EF70980F846B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9FF9-B5D8-41C2-8BBC-9D535F46A62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17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26/03/2016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FOTOS+DO+SUS&amp;view=detailv2&amp;&amp;id=BE63062CD58C1FB4C5A0FB680AE8332CADEE135F&amp;selectedIndex=42&amp;ccid=CnfJCCk3&amp;simid=608019726198637426&amp;thid=OIP.M0a77c90829373983442b1274370cfe35o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9NKYa-StmIU/U9vzR4mFmWI/AAAAAAAAMg0/qEcRYrWUMzk/s1600/diabetes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620688" y="-2115616"/>
            <a:ext cx="11052720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       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                             </a:t>
            </a:r>
            <a:r>
              <a:rPr lang="pt-B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UNIVERSIDADE </a:t>
            </a:r>
            <a: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  <a:t>ABERTA DO SUS</a:t>
            </a:r>
            <a:b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UNIVERSIDADE FEDERAL DE PELOTAS</a:t>
            </a:r>
            <a:b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Especialização em Saúde da Família</a:t>
            </a:r>
            <a:b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Modalidade à Distância (</a:t>
            </a:r>
            <a:r>
              <a:rPr lang="pt-BR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EaD</a:t>
            </a:r>
            <a: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b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pt-BR" sz="2000" dirty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Turma 9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dirty="0"/>
              <a:t> 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70443" y="208345"/>
            <a:ext cx="1368152" cy="12025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6030" y="210256"/>
            <a:ext cx="1589938" cy="134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691680" y="3005501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Qualificação da Atenção aos Usuários com Hipertensão Arterial Sistêmica e/ou Diabetes </a:t>
            </a:r>
            <a:r>
              <a:rPr lang="pt-B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mellitus</a:t>
            </a:r>
            <a:r>
              <a:rPr lang="pt-B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 na ESF Valentim, João Câmara/ RN</a:t>
            </a:r>
            <a:endParaRPr lang="pt-BR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987824" y="5848496"/>
            <a:ext cx="427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Yaritza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Diaz Garcia</a:t>
            </a:r>
          </a:p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Or. Fabiana Vargas Ferreira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A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valiação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da necessidade de atendimento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odontológico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36956928"/>
              </p:ext>
            </p:extLst>
          </p:nvPr>
        </p:nvGraphicFramePr>
        <p:xfrm>
          <a:off x="323528" y="764704"/>
          <a:ext cx="38884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2974"/>
              </p:ext>
            </p:extLst>
          </p:nvPr>
        </p:nvGraphicFramePr>
        <p:xfrm>
          <a:off x="4355976" y="3789040"/>
          <a:ext cx="4032448" cy="2499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ipse 5"/>
          <p:cNvSpPr/>
          <p:nvPr/>
        </p:nvSpPr>
        <p:spPr>
          <a:xfrm>
            <a:off x="251520" y="3686421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HAS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6988696" y="2956302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DM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93304" y="367638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77 / 162 / 247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68516" y="6422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21 / 43 / 69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78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alibri" panose="020F0502020204030204" pitchFamily="34" charset="0"/>
              </a:rPr>
              <a:t>	Objetivo </a:t>
            </a:r>
            <a:r>
              <a:rPr lang="pt-BR" dirty="0">
                <a:latin typeface="Calibri" panose="020F0502020204030204" pitchFamily="34" charset="0"/>
              </a:rPr>
              <a:t>3 - Melhorar a adesão de hipertensos e/ou diabéticos ao programa</a:t>
            </a:r>
          </a:p>
          <a:p>
            <a:pPr algn="just"/>
            <a:endParaRPr lang="pt-BR" dirty="0">
              <a:latin typeface="Calibri" panose="020F0502020204030204" pitchFamily="34" charset="0"/>
            </a:endParaRPr>
          </a:p>
          <a:p>
            <a:pPr algn="just"/>
            <a:r>
              <a:rPr lang="pt-BR" dirty="0">
                <a:latin typeface="Calibri" panose="020F0502020204030204" pitchFamily="34" charset="0"/>
              </a:rPr>
              <a:t> </a:t>
            </a:r>
            <a:r>
              <a:rPr lang="pt-BR" dirty="0" smtClean="0">
                <a:latin typeface="Calibri" panose="020F0502020204030204" pitchFamily="34" charset="0"/>
              </a:rPr>
              <a:t>	*</a:t>
            </a:r>
            <a:r>
              <a:rPr lang="pt-BR" dirty="0">
                <a:latin typeface="Calibri" panose="020F0502020204030204" pitchFamily="34" charset="0"/>
              </a:rPr>
              <a:t>Buscar hipertensos e diabéticos faltosos às consultas na unidade de saúde conforme a periodicidade recomendada</a:t>
            </a:r>
            <a:r>
              <a:rPr lang="pt-BR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dirty="0">
              <a:latin typeface="Calibri" panose="020F0502020204030204" pitchFamily="34" charset="0"/>
            </a:endParaRP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HAS (mês 1 11; mês 2 20 e mês 3 27) – 100% de busca;</a:t>
            </a: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DM (mês 1 5; mês 2 7 e mês 3 7) – 100% de busca. 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314096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alibri" panose="020F0502020204030204" pitchFamily="34" charset="0"/>
              </a:rPr>
              <a:t>	Objetivo </a:t>
            </a:r>
            <a:r>
              <a:rPr lang="pt-BR" dirty="0">
                <a:latin typeface="Calibri" panose="020F0502020204030204" pitchFamily="34" charset="0"/>
              </a:rPr>
              <a:t>4 – Melhorar o registro das informações</a:t>
            </a:r>
          </a:p>
          <a:p>
            <a:pPr algn="just"/>
            <a:endParaRPr lang="pt-BR" dirty="0">
              <a:latin typeface="Calibri" panose="020F0502020204030204" pitchFamily="34" charset="0"/>
            </a:endParaRP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	</a:t>
            </a:r>
            <a:r>
              <a:rPr lang="pt-BR" dirty="0">
                <a:latin typeface="Calibri" panose="020F0502020204030204" pitchFamily="34" charset="0"/>
              </a:rPr>
              <a:t> *Manter ficha de acompanhamento</a:t>
            </a:r>
            <a:r>
              <a:rPr lang="pt-BR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dirty="0">
              <a:latin typeface="Calibri" panose="020F0502020204030204" pitchFamily="34" charset="0"/>
            </a:endParaRPr>
          </a:p>
          <a:p>
            <a:pPr algn="just"/>
            <a:r>
              <a:rPr lang="pt-BR" dirty="0" smtClean="0">
                <a:latin typeface="Calibri" panose="020F0502020204030204" pitchFamily="34" charset="0"/>
              </a:rPr>
              <a:t>Houve registro em todos os meses para 100% dos usuários. </a:t>
            </a:r>
            <a:endParaRPr lang="pt-BR" dirty="0">
              <a:latin typeface="Calibri" panose="020F050202020403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07504" y="2636912"/>
            <a:ext cx="871296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2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280920" cy="62853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	Objetivo </a:t>
            </a:r>
            <a:r>
              <a:rPr lang="pt-BR" sz="1800" dirty="0">
                <a:latin typeface="Calibri" panose="020F0502020204030204" pitchFamily="34" charset="0"/>
              </a:rPr>
              <a:t>5: </a:t>
            </a:r>
            <a:r>
              <a:rPr lang="pt-BR" sz="1800" dirty="0">
                <a:latin typeface="Calibri" panose="020F0502020204030204" pitchFamily="34" charset="0"/>
              </a:rPr>
              <a:t>Mapear hipertensos e diabéticos de risco para doença cardiovascular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	Meta</a:t>
            </a:r>
            <a:r>
              <a:rPr lang="pt-BR" sz="1800" dirty="0">
                <a:latin typeface="Calibri" panose="020F0502020204030204" pitchFamily="34" charset="0"/>
              </a:rPr>
              <a:t>: Realizar </a:t>
            </a:r>
            <a:r>
              <a:rPr lang="pt-BR" sz="1800" dirty="0" smtClean="0">
                <a:latin typeface="Calibri" panose="020F0502020204030204" pitchFamily="34" charset="0"/>
              </a:rPr>
              <a:t>estratificação </a:t>
            </a:r>
            <a:r>
              <a:rPr lang="pt-BR" sz="1800" dirty="0">
                <a:latin typeface="Calibri" panose="020F0502020204030204" pitchFamily="34" charset="0"/>
              </a:rPr>
              <a:t>do risco cardiovascular em 100</a:t>
            </a:r>
            <a:r>
              <a:rPr lang="pt-BR" sz="1800" dirty="0" smtClean="0">
                <a:latin typeface="Calibri" panose="020F0502020204030204" pitchFamily="34" charset="0"/>
              </a:rPr>
              <a:t>% dos usuários. </a:t>
            </a:r>
            <a:endParaRPr lang="pt-BR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825829680"/>
              </p:ext>
            </p:extLst>
          </p:nvPr>
        </p:nvGraphicFramePr>
        <p:xfrm>
          <a:off x="297018" y="1844824"/>
          <a:ext cx="3914941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88667851"/>
              </p:ext>
            </p:extLst>
          </p:nvPr>
        </p:nvGraphicFramePr>
        <p:xfrm>
          <a:off x="4355976" y="4097688"/>
          <a:ext cx="43924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ipse 5"/>
          <p:cNvSpPr/>
          <p:nvPr/>
        </p:nvSpPr>
        <p:spPr>
          <a:xfrm>
            <a:off x="323528" y="4581128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HAS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6876256" y="3212976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DM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59632" y="475650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70 / 150 / 229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40052" y="368567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21 / 42 / 67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352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u="sng" dirty="0">
                <a:latin typeface="Calibri" panose="020F0502020204030204" pitchFamily="34" charset="0"/>
              </a:rPr>
              <a:t>Objetivo 6 – Promover a saúde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anose="020F0502020204030204" pitchFamily="34" charset="0"/>
              </a:rPr>
              <a:t> * Orientação nutricional, prática de atividade física regular, tabagismo e higiene bucal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anose="020F0502020204030204" pitchFamily="34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</a:rPr>
              <a:t>      Todos os usuários receberam as orientações, em todos os meses, durante as consultas individuais, encontros coletivos e visitas domiciliares.</a:t>
            </a:r>
          </a:p>
        </p:txBody>
      </p:sp>
    </p:spTree>
    <p:extLst>
      <p:ext uri="{BB962C8B-B14F-4D97-AF65-F5344CB8AC3E}">
        <p14:creationId xmlns:p14="http://schemas.microsoft.com/office/powerpoint/2010/main" val="3421319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DISCUSSÃO</a:t>
            </a:r>
            <a:endParaRPr lang="pt-B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85013" y="1484784"/>
            <a:ext cx="8075240" cy="487375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Equipe, Serviço e Comunidade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Capacitação da equipe;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Fortalecimento do trabalho em equipe;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3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Atendimento mais qualificados para os usuários;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3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Maior satisfação dos usuários;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3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Registros mais organizados e sistematizados;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Uso de Protocolos Oficiais.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52736"/>
            <a:ext cx="3675922" cy="229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REFLEXÃO CRÍTICA SOBRE O PROCESSO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147248" cy="5133184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Ampliação do conhecimento;</a:t>
            </a:r>
          </a:p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Trabalho em equipe;</a:t>
            </a:r>
          </a:p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Participação em espaços coletivos como Fóruns;</a:t>
            </a:r>
          </a:p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Maior aprendizado sobre SUS e ESF;</a:t>
            </a:r>
          </a:p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Conhecimento de Língua Portuguesa;</a:t>
            </a:r>
          </a:p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Ferramentas para melhorias de outras ações – Análise Situacional. </a:t>
            </a:r>
          </a:p>
          <a:p>
            <a:pPr algn="just">
              <a:lnSpc>
                <a:spcPct val="17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1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tse1.mm.bing.net/th?&amp;id=OIP.M0a77c90829373983442b1274370cfe35o0&amp;w=217&amp;h=140&amp;c=0&amp;pid=1.9&amp;rs=0&amp;p=0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6408712" cy="47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8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691" y="-31541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introdução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107540"/>
            <a:ext cx="8352928" cy="487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92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A Hipertensão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Arterial Sistêmica (HAS)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e Diabetes </a:t>
            </a:r>
            <a:r>
              <a:rPr lang="pt-BR" i="1" dirty="0" smtClean="0">
                <a:latin typeface="Calibri" panose="020F0502020204030204" pitchFamily="34" charset="0"/>
                <a:cs typeface="Arial" pitchFamily="34" charset="0"/>
              </a:rPr>
              <a:t>mellitus (DM)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são doenças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multifatoriais e com alta prevalência;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92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Segundo o VIGITEL, em Natal (RN), 24,8% dos adultos com 18 anos ou mais referem diagnóstico de HAS e para DM, são 9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%;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92000"/>
              <a:buFont typeface="Wingdings" pitchFamily="2" charset="2"/>
              <a:buChar char="Ø"/>
            </a:pP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Doenças cardiovasculares estão entre as principais causas de morbimortalidade e a HAS/DM são fatores importantes;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92000"/>
              <a:buFont typeface="Wingdings" pitchFamily="2" charset="2"/>
              <a:buChar char="Ø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Causam impacto negativo na qualidade de vida dos indivíduos e famílias;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92000"/>
              <a:buFont typeface="Wingdings" pitchFamily="2" charset="2"/>
              <a:buChar char="Ø"/>
            </a:pPr>
            <a:endParaRPr lang="pt-BR" dirty="0"/>
          </a:p>
        </p:txBody>
      </p:sp>
      <p:pic>
        <p:nvPicPr>
          <p:cNvPr id="4" name="Imagem 3" descr="http://fscomps.fotosearch.com/bigcomps/CSP/CSP862/k862472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405228"/>
            <a:ext cx="1512168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://4.bp.blogspot.com/-9NKYa-StmIU/U9vzR4mFmWI/AAAAAAAAMg0/qEcRYrWUMzk/s1600/diabetes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39" y="5467428"/>
            <a:ext cx="1368152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4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280920" cy="3528392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Minha UBS </a:t>
            </a: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está </a:t>
            </a: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localizada 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no estado </a:t>
            </a: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do 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Rio Grande do Norte,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município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 de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João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Câmara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pt-PT" sz="1800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Está 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a uma distância da capital de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74 km 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com uma área territorial de 715 km², sua população é de </a:t>
            </a: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31,701 </a:t>
            </a: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habitantes cadastrados no Sistema Único de Saúde (SUS</a:t>
            </a:r>
            <a:r>
              <a:rPr lang="pt-PT" sz="1800" dirty="0" smtClean="0">
                <a:latin typeface="Calibri" panose="020F0502020204030204" pitchFamily="34" charset="0"/>
                <a:cs typeface="Arial" pitchFamily="34" charset="0"/>
              </a:rPr>
              <a:t>).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PT" sz="1800" dirty="0">
                <a:latin typeface="Calibri" panose="020F0502020204030204" pitchFamily="34" charset="0"/>
                <a:cs typeface="Arial" pitchFamily="34" charset="0"/>
              </a:rPr>
              <a:t>O município tem um Hospital Regional, duas equipes de Nucleo de Apoio a Saúde da Família (NASF), 1 Centro de Especialidades Odontológicas (CEO) e 13 UBS divididas em zona rural e urbana.</a:t>
            </a:r>
          </a:p>
          <a:p>
            <a:pPr marL="0" indent="0" algn="just">
              <a:lnSpc>
                <a:spcPct val="160000"/>
              </a:lnSpc>
              <a:buClr>
                <a:srgbClr val="FF0000"/>
              </a:buClr>
              <a:buSzPct val="130000"/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3717032"/>
            <a:ext cx="86409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 descr="C:\Users\hp\Documents\especializacion\Nova pasta\20150511_081149 - Copi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86577" y="3419443"/>
            <a:ext cx="2664297" cy="34034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323528" y="3850006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UBS Valentim</a:t>
            </a:r>
            <a:r>
              <a:rPr lang="pt-BR" dirty="0" smtClean="0">
                <a:latin typeface="Calibri" panose="020F0502020204030204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Calibri" panose="020F0502020204030204" pitchFamily="34" charset="0"/>
              </a:rPr>
              <a:t>Rural;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Calibri" panose="020F0502020204030204" pitchFamily="34" charset="0"/>
              </a:rPr>
              <a:t>Equipe: médica, enfermeira e técnica, dentista e auxiliar, 4 ACS;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Calibri" panose="020F0502020204030204" pitchFamily="34" charset="0"/>
              </a:rPr>
              <a:t>Área de Abrangência: 1407 HAS (150 – 41,3%) e 352 DM (44 – 42,3%). </a:t>
            </a: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857" y="-171400"/>
            <a:ext cx="8291264" cy="1143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SITUAÇÃO DA AÇÃO PROGRAMÁTICA 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241856"/>
            <a:ext cx="8412593" cy="4873752"/>
          </a:xfrm>
        </p:spPr>
        <p:txBody>
          <a:bodyPr>
            <a:normAutofit/>
          </a:bodyPr>
          <a:lstStyle/>
          <a:p>
            <a:pPr algn="just" eaLnBrk="0" fontAlgn="base" hangingPunct="0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A população alvo de hipertensos e diabéticos da área de abrangência era inferior </a:t>
            </a:r>
            <a:r>
              <a:rPr lang="pt-BR" sz="2000" dirty="0" smtClean="0">
                <a:latin typeface="Calibri" panose="020F0502020204030204" pitchFamily="34" charset="0"/>
                <a:cs typeface="Arial" pitchFamily="34" charset="0"/>
              </a:rPr>
              <a:t>a média </a:t>
            </a: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nacional.</a:t>
            </a:r>
          </a:p>
          <a:p>
            <a:pPr algn="just" eaLnBrk="0" fontAlgn="base" hangingPunct="0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Existia o cadastramento desatualizado dos hipertensos e diabéticos da área de atuação e poucos controles.</a:t>
            </a:r>
          </a:p>
          <a:p>
            <a:pPr algn="just" eaLnBrk="0" fontAlgn="base" hangingPunct="0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000" dirty="0" smtClean="0">
                <a:latin typeface="Calibri" panose="020F0502020204030204" pitchFamily="34" charset="0"/>
                <a:cs typeface="Arial" pitchFamily="34" charset="0"/>
              </a:rPr>
              <a:t>A maior demanda nos atendimentos </a:t>
            </a: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em </a:t>
            </a:r>
            <a:r>
              <a:rPr lang="pt-BR" sz="2000" dirty="0" smtClean="0">
                <a:latin typeface="Calibri" panose="020F0502020204030204" pitchFamily="34" charset="0"/>
                <a:cs typeface="Arial" pitchFamily="34" charset="0"/>
              </a:rPr>
              <a:t>consultas eram </a:t>
            </a: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por problemas agudos</a:t>
            </a:r>
            <a:r>
              <a:rPr lang="pt-BR" sz="20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pt-BR" sz="2000" dirty="0">
              <a:latin typeface="Calibri" panose="020F0502020204030204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buClr>
                <a:srgbClr val="FF0000"/>
              </a:buClr>
              <a:buSzPct val="130000"/>
              <a:buFont typeface="Wingdings" pitchFamily="2" charset="2"/>
              <a:buChar char="Ø"/>
            </a:pP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Deficiente orientação </a:t>
            </a:r>
            <a:r>
              <a:rPr lang="pt-BR" sz="2000" dirty="0" smtClean="0">
                <a:latin typeface="Calibri" panose="020F0502020204030204" pitchFamily="34" charset="0"/>
                <a:cs typeface="Arial" pitchFamily="34" charset="0"/>
              </a:rPr>
              <a:t>sobre a </a:t>
            </a:r>
            <a:r>
              <a:rPr lang="pt-BR" sz="2000" dirty="0">
                <a:latin typeface="Calibri" panose="020F0502020204030204" pitchFamily="34" charset="0"/>
                <a:cs typeface="Arial" pitchFamily="34" charset="0"/>
              </a:rPr>
              <a:t>promoção de saúde. </a:t>
            </a:r>
          </a:p>
          <a:p>
            <a:endParaRPr lang="pt-BR" dirty="0"/>
          </a:p>
        </p:txBody>
      </p:sp>
      <p:pic>
        <p:nvPicPr>
          <p:cNvPr id="4" name="Imagem 3" descr="http://fscomps.fotosearch.com/bigcomps/CSP/CSP103/k103443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901080"/>
            <a:ext cx="2826801" cy="1696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0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26868" y="836712"/>
            <a:ext cx="8696337" cy="4201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BR" sz="2400" dirty="0" smtClean="0"/>
              <a:t>*	</a:t>
            </a:r>
            <a:r>
              <a:rPr lang="pt-BR" sz="2400" dirty="0" smtClean="0">
                <a:latin typeface="Calibri" panose="020F0502020204030204" pitchFamily="34" charset="0"/>
              </a:rPr>
              <a:t>Melhorar </a:t>
            </a:r>
            <a:r>
              <a:rPr lang="pt-BR" sz="2400" dirty="0" smtClean="0">
                <a:latin typeface="Calibri" panose="020F0502020204030204" pitchFamily="34" charset="0"/>
              </a:rPr>
              <a:t>a atenção aos usuários Hipertensos e Diabéticos na </a:t>
            </a:r>
            <a:r>
              <a:rPr lang="pt-BR" sz="2400" dirty="0" smtClean="0">
                <a:latin typeface="Calibri" panose="020F0502020204030204" pitchFamily="34" charset="0"/>
              </a:rPr>
              <a:t>ESF Valentim, João Câmara / RN</a:t>
            </a:r>
            <a:r>
              <a:rPr lang="pt-BR" sz="2400" dirty="0" smtClean="0"/>
              <a:t>.</a:t>
            </a:r>
            <a:endParaRPr lang="es-ES_tradnl" sz="2400" dirty="0" smtClean="0"/>
          </a:p>
          <a:p>
            <a:endParaRPr lang="es-ES_tradn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24135" y="13648"/>
            <a:ext cx="7886700" cy="1241946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Objetivo 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Geral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 Específicos</a:t>
            </a:r>
            <a:endParaRPr lang="es-ES_tradnl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4135" y="2132856"/>
            <a:ext cx="8496944" cy="456970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Ampliar a cobertura de usuários hipertensos e/ou diabéticos na UBS;</a:t>
            </a:r>
            <a:endParaRPr lang="es-ES_tradnl" dirty="0" smtClean="0">
              <a:latin typeface="Calibri" panose="020F0502020204030204" pitchFamily="34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Melhorar a qualidade da atenção a hipertensos e/ou diabéticos na UBS;</a:t>
            </a:r>
            <a:endParaRPr lang="es-ES_tradnl" dirty="0" smtClean="0">
              <a:latin typeface="Calibri" panose="020F0502020204030204" pitchFamily="34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Melhorar a adesão de usuários hipertensos e/ou diabéticos ao programa na UBS;</a:t>
            </a:r>
            <a:endParaRPr lang="es-ES_tradnl" dirty="0" smtClean="0">
              <a:latin typeface="Calibri" panose="020F0502020204030204" pitchFamily="34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Melhorar o registro das informações dos usuários hipertensos ou diabéticos na UBS;</a:t>
            </a:r>
            <a:endParaRPr lang="es-ES_tradnl" dirty="0" smtClean="0">
              <a:latin typeface="Calibri" panose="020F0502020204030204" pitchFamily="34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Mapear hipertensos e/ou diabéticos de risco para doença cardiovascular;</a:t>
            </a:r>
            <a:endParaRPr lang="es-ES_tradnl" dirty="0" smtClean="0">
              <a:latin typeface="Calibri" panose="020F0502020204030204" pitchFamily="34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Promover a saúde de hipertensos e diabéticos na UBS.</a:t>
            </a:r>
            <a:endParaRPr lang="es-ES_tradn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3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8716" y="121732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Uso da Ficha Espelho, Planilha de Coleta de Dados, Panfletos do Ministério da Saúde e uso de Protocolos Oficiais (Cadernos 36 e 37);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Convite à participação dos membros da equipe;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Controle e monitoramento (registro) das atividades;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Realização de grupos para educação, prevenção e promoção (palestras, conversas, alimentação saudável);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Qualificação da atenção e assistência (PA, exames).</a:t>
            </a: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8716" y="332656"/>
            <a:ext cx="7886700" cy="91713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Metodologia</a:t>
            </a:r>
            <a:endParaRPr lang="es-ES_tradnl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0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1219"/>
            <a:ext cx="8424936" cy="628531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RESULTADOS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	Objetivo </a:t>
            </a: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1: 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ampliar a cobertura </a:t>
            </a: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aos hipertensos  e diabéticos na 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unidade de saúde.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	Meta 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1</a:t>
            </a:r>
            <a:r>
              <a:rPr lang="pt-BR" sz="1600" b="1" dirty="0">
                <a:latin typeface="Calibri" panose="020F0502020204030204" pitchFamily="34" charset="0"/>
                <a:cs typeface="Arial" pitchFamily="34" charset="0"/>
              </a:rPr>
              <a:t>.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1 Cadastrar o 70% dos hipertensos da área de abrangência</a:t>
            </a: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r>
              <a:rPr lang="pt-BR" sz="1600" dirty="0" smtClean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	Objetivo 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1: ampliar a cobertura </a:t>
            </a: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aos hipertensos e 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diabéticos na unidade de saúde.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dirty="0" smtClean="0">
                <a:latin typeface="Calibri" panose="020F0502020204030204" pitchFamily="34" charset="0"/>
                <a:cs typeface="Arial" pitchFamily="34" charset="0"/>
              </a:rPr>
              <a:t>	Meta 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1</a:t>
            </a:r>
            <a:r>
              <a:rPr lang="pt-BR" sz="1600" b="1" dirty="0">
                <a:latin typeface="Calibri" panose="020F0502020204030204" pitchFamily="34" charset="0"/>
                <a:cs typeface="Arial" pitchFamily="34" charset="0"/>
              </a:rPr>
              <a:t>.</a:t>
            </a:r>
            <a:r>
              <a:rPr lang="pt-BR" sz="1600" dirty="0">
                <a:latin typeface="Calibri" panose="020F0502020204030204" pitchFamily="34" charset="0"/>
                <a:cs typeface="Arial" pitchFamily="34" charset="0"/>
              </a:rPr>
              <a:t>2 Cadastrar o 70% dos diabéticos da área de abrangência</a:t>
            </a:r>
            <a:endParaRPr lang="pt-BR" sz="1600" dirty="0" smtClean="0">
              <a:latin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13147671"/>
              </p:ext>
            </p:extLst>
          </p:nvPr>
        </p:nvGraphicFramePr>
        <p:xfrm>
          <a:off x="4716016" y="3488219"/>
          <a:ext cx="381642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43608" y="592719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85 / 170 / 255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646308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24 / 46 /72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238390" y="1919279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HAS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7380312" y="2780928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DM</a:t>
            </a:r>
            <a:endParaRPr lang="pt-BR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380672"/>
              </p:ext>
            </p:extLst>
          </p:nvPr>
        </p:nvGraphicFramePr>
        <p:xfrm>
          <a:off x="251520" y="2793421"/>
          <a:ext cx="4320480" cy="297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63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62853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	Objetivo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2: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Melhorar a qualidade da atenção aos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hipertensos e diabéticos na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unidade de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saúde – 100%</a:t>
            </a:r>
            <a:endParaRPr lang="pt-BR" sz="1800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	Exame Clínico Apropriado – realizado para 100% dos usuários;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Exame dos pés em dia para usuários com DM – 100%;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Exame Complementar em dia de acordo com protocolo</a:t>
            </a:r>
            <a:endParaRPr lang="pt-BR" sz="1800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60203302"/>
              </p:ext>
            </p:extLst>
          </p:nvPr>
        </p:nvGraphicFramePr>
        <p:xfrm>
          <a:off x="273492" y="2708920"/>
          <a:ext cx="37224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63480038"/>
              </p:ext>
            </p:extLst>
          </p:nvPr>
        </p:nvGraphicFramePr>
        <p:xfrm>
          <a:off x="4644008" y="3441379"/>
          <a:ext cx="3456383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ipse 5"/>
          <p:cNvSpPr/>
          <p:nvPr/>
        </p:nvSpPr>
        <p:spPr>
          <a:xfrm>
            <a:off x="467544" y="5373216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HAS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7236296" y="2636912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DM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03648" y="554859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69 / 146 / 218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92080" y="645305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21 / 41 / 64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1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/>
          </a:bodyPr>
          <a:lstStyle/>
          <a:p>
            <a:pPr marL="365760" lvl="1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Prescrição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de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medicamentos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da farmácia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popular.</a:t>
            </a:r>
            <a:endParaRPr lang="pt-BR" sz="24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77595464"/>
              </p:ext>
            </p:extLst>
          </p:nvPr>
        </p:nvGraphicFramePr>
        <p:xfrm>
          <a:off x="323528" y="908720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120600454"/>
              </p:ext>
            </p:extLst>
          </p:nvPr>
        </p:nvGraphicFramePr>
        <p:xfrm>
          <a:off x="4243038" y="3212976"/>
          <a:ext cx="406402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ipse 5"/>
          <p:cNvSpPr/>
          <p:nvPr/>
        </p:nvSpPr>
        <p:spPr>
          <a:xfrm>
            <a:off x="241845" y="3501008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HAS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6988696" y="2367263"/>
            <a:ext cx="936104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DM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93304" y="35010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59 / 138 / 223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58762" y="58052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16 / 34 / 60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5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537</Words>
  <Application>Microsoft Office PowerPoint</Application>
  <PresentationFormat>Apresentação na tela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Schoolbook</vt:lpstr>
      <vt:lpstr>Wingdings</vt:lpstr>
      <vt:lpstr>Wingdings 2</vt:lpstr>
      <vt:lpstr>Balcão Envidraçado</vt:lpstr>
      <vt:lpstr>                                                                                UNIVERSIDADE ABERTA DO SUS                                      UNIVERSIDADE FEDERAL DE PELOTAS                                      Especialização em Saúde da Família                                      Modalidade à Distância (EaD)                                 Turma 9  </vt:lpstr>
      <vt:lpstr>                               introdução</vt:lpstr>
      <vt:lpstr>Apresentação do PowerPoint</vt:lpstr>
      <vt:lpstr>SITUAÇÃO DA AÇÃO PROGRAMÁTICA ANTES DA INTERVENÇÃO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CRÍTICA SOBRE O PROCESSO DE APRENDIZAGEM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fabiana vargas ferreira</cp:lastModifiedBy>
  <cp:revision>222</cp:revision>
  <dcterms:modified xsi:type="dcterms:W3CDTF">2016-03-26T20:15:25Z</dcterms:modified>
</cp:coreProperties>
</file>